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Gill Sans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7" roundtripDataSignature="AMtx7mj2IacbRgWWKAq3OUZn6uwewgK6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font" Target="fonts/GillSans-bold.fntdata"/><Relationship Id="rId23" Type="http://schemas.openxmlformats.org/officeDocument/2006/relationships/slide" Target="slides/slide17.xml"/><Relationship Id="rId45" Type="http://schemas.openxmlformats.org/officeDocument/2006/relationships/font" Target="fonts/Gill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customschemas.google.com/relationships/presentationmetadata" Target="meta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98cbe9f5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98cbe9f5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6823afec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6823afec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98cbe9f5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98cbe9f5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6823afec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6823afec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98cbe9f5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98cbe9f5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98cbe9f5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98cbe9f5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98cbe9f5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98cbe9f5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98cbe9f5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98cbe9f5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98cbe9f5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98cbe9f5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98cbe9f5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98cbe9f5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98cbe9f5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98cbe9f5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98cbe9f5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98cbe9f5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98cbe9f5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98cbe9f5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" name="Google Shape;370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9e78a6d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9e78a6d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98cbe9f5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98cbe9f5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9e78a6de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9e78a6d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9e78a6de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9e78a6d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9e78a6de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9e78a6de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19e78a6de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19e78a6d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9e78a6de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19e78a6de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9e78a6de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9e78a6de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275d4a03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275d4a03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8" name="Google Shape;428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3a684850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3a684850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8cbe9f5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98cbe9f5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98cbe9f5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98cbe9f5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98cbe9f5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98cbe9f5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98cbe9f5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98cbe9f5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98cbe9f5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98cbe9f5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98cbe9f5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98cbe9f5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330214" y="460805"/>
            <a:ext cx="8482200" cy="89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body"/>
          </p:nvPr>
        </p:nvSpPr>
        <p:spPr>
          <a:xfrm>
            <a:off x="435894" y="1635372"/>
            <a:ext cx="8272200" cy="27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/>
        </p:nvSpPr>
        <p:spPr>
          <a:xfrm>
            <a:off x="330214" y="460805"/>
            <a:ext cx="8482200" cy="89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 rot="5400000">
            <a:off x="3250956" y="-1063048"/>
            <a:ext cx="2642100" cy="82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2984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◼"/>
              <a:defRPr/>
            </a:lvl2pPr>
            <a:lvl3pPr indent="-2921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◼"/>
              <a:defRPr/>
            </a:lvl3pPr>
            <a:lvl4pPr indent="-2794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◼"/>
              <a:defRPr/>
            </a:lvl4pPr>
            <a:lvl5pPr indent="-2794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◼"/>
              <a:defRPr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6629401" y="449794"/>
            <a:ext cx="2180100" cy="436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 rot="5400000">
            <a:off x="5437174" y="1698845"/>
            <a:ext cx="3887400" cy="15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" type="body"/>
          </p:nvPr>
        </p:nvSpPr>
        <p:spPr>
          <a:xfrm rot="5400000">
            <a:off x="1598552" y="-510655"/>
            <a:ext cx="3887400" cy="59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0" type="dt"/>
          </p:nvPr>
        </p:nvSpPr>
        <p:spPr>
          <a:xfrm>
            <a:off x="6745255" y="4467103"/>
            <a:ext cx="99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1" type="ftr"/>
          </p:nvPr>
        </p:nvSpPr>
        <p:spPr>
          <a:xfrm>
            <a:off x="581192" y="4463858"/>
            <a:ext cx="592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7834961" y="4467103"/>
            <a:ext cx="87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8" name="Google Shape;98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" name="Google Shape;11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1" name="Google Shape;12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5" name="Google Shape;125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6" name="Google Shape;126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/>
          <p:nvPr/>
        </p:nvSpPr>
        <p:spPr>
          <a:xfrm>
            <a:off x="334900" y="2314324"/>
            <a:ext cx="8447100" cy="247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2"/>
          <p:cNvSpPr txBox="1"/>
          <p:nvPr>
            <p:ph type="ctrTitle"/>
          </p:nvPr>
        </p:nvSpPr>
        <p:spPr>
          <a:xfrm>
            <a:off x="435893" y="765323"/>
            <a:ext cx="82452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Gill Sans"/>
              <a:buNone/>
              <a:defRPr sz="27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" type="subTitle"/>
          </p:nvPr>
        </p:nvSpPr>
        <p:spPr>
          <a:xfrm>
            <a:off x="435896" y="1871584"/>
            <a:ext cx="82452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 cap="none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2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2" type="sldNum"/>
          </p:nvPr>
        </p:nvSpPr>
        <p:spPr>
          <a:xfrm>
            <a:off x="7918725" y="4467103"/>
            <a:ext cx="76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0" name="Google Shape;13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3" name="Google Shape;133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/>
          <p:nvPr/>
        </p:nvSpPr>
        <p:spPr>
          <a:xfrm>
            <a:off x="335863" y="3856481"/>
            <a:ext cx="8468100" cy="94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3"/>
          <p:cNvSpPr txBox="1"/>
          <p:nvPr>
            <p:ph type="title"/>
          </p:nvPr>
        </p:nvSpPr>
        <p:spPr>
          <a:xfrm>
            <a:off x="435895" y="2282933"/>
            <a:ext cx="82722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Gill Sans"/>
              <a:buNone/>
              <a:defRPr b="0" sz="27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435894" y="3406063"/>
            <a:ext cx="8272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400" cap="none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13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/>
          <p:nvPr/>
        </p:nvSpPr>
        <p:spPr>
          <a:xfrm>
            <a:off x="334486" y="454915"/>
            <a:ext cx="8475000" cy="94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4"/>
          <p:cNvSpPr txBox="1"/>
          <p:nvPr>
            <p:ph type="title"/>
          </p:nvPr>
        </p:nvSpPr>
        <p:spPr>
          <a:xfrm>
            <a:off x="435895" y="547244"/>
            <a:ext cx="82722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435895" y="1671002"/>
            <a:ext cx="4066800" cy="27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4641313" y="1671002"/>
            <a:ext cx="4066800" cy="27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/>
          <p:nvPr/>
        </p:nvSpPr>
        <p:spPr>
          <a:xfrm>
            <a:off x="334486" y="454915"/>
            <a:ext cx="8475000" cy="94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5"/>
          <p:cNvSpPr txBox="1"/>
          <p:nvPr>
            <p:ph type="title"/>
          </p:nvPr>
        </p:nvSpPr>
        <p:spPr>
          <a:xfrm>
            <a:off x="435895" y="547244"/>
            <a:ext cx="82722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" type="body"/>
          </p:nvPr>
        </p:nvSpPr>
        <p:spPr>
          <a:xfrm>
            <a:off x="665414" y="1688169"/>
            <a:ext cx="38154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b="0" sz="17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100"/>
              <a:buNone/>
              <a:defRPr b="1" sz="1200"/>
            </a:lvl9pPr>
          </a:lstStyle>
          <a:p/>
        </p:txBody>
      </p:sp>
      <p:sp>
        <p:nvSpPr>
          <p:cNvPr id="47" name="Google Shape;47;p15"/>
          <p:cNvSpPr txBox="1"/>
          <p:nvPr>
            <p:ph idx="2" type="body"/>
          </p:nvPr>
        </p:nvSpPr>
        <p:spPr>
          <a:xfrm>
            <a:off x="435896" y="2194539"/>
            <a:ext cx="40449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3" type="body"/>
          </p:nvPr>
        </p:nvSpPr>
        <p:spPr>
          <a:xfrm>
            <a:off x="4892801" y="1688169"/>
            <a:ext cx="3815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b="0" sz="17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100"/>
              <a:buNone/>
              <a:defRPr b="1" sz="1200"/>
            </a:lvl9pPr>
          </a:lstStyle>
          <a:p/>
        </p:txBody>
      </p:sp>
      <p:sp>
        <p:nvSpPr>
          <p:cNvPr id="49" name="Google Shape;49;p15"/>
          <p:cNvSpPr txBox="1"/>
          <p:nvPr>
            <p:ph idx="4" type="body"/>
          </p:nvPr>
        </p:nvSpPr>
        <p:spPr>
          <a:xfrm>
            <a:off x="4663282" y="2194539"/>
            <a:ext cx="40449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/>
          <p:nvPr/>
        </p:nvSpPr>
        <p:spPr>
          <a:xfrm>
            <a:off x="330512" y="454915"/>
            <a:ext cx="8475000" cy="94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6"/>
          <p:cNvSpPr txBox="1"/>
          <p:nvPr>
            <p:ph type="title"/>
          </p:nvPr>
        </p:nvSpPr>
        <p:spPr>
          <a:xfrm>
            <a:off x="431921" y="547244"/>
            <a:ext cx="82722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/>
          <p:nvPr/>
        </p:nvSpPr>
        <p:spPr>
          <a:xfrm>
            <a:off x="335863" y="3856480"/>
            <a:ext cx="8473800" cy="95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8"/>
          <p:cNvSpPr txBox="1"/>
          <p:nvPr>
            <p:ph type="title"/>
          </p:nvPr>
        </p:nvSpPr>
        <p:spPr>
          <a:xfrm>
            <a:off x="435894" y="3946722"/>
            <a:ext cx="3682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276A"/>
              </a:buClr>
              <a:buSzPts val="1500"/>
              <a:buFont typeface="Gill Sans"/>
              <a:buNone/>
              <a:defRPr b="0" sz="1500"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335862" y="450900"/>
            <a:ext cx="8469600" cy="31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◼"/>
              <a:defRPr sz="15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 sz="1400"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◼"/>
              <a:defRPr sz="1200">
                <a:solidFill>
                  <a:schemeClr val="dk2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2" type="body"/>
          </p:nvPr>
        </p:nvSpPr>
        <p:spPr>
          <a:xfrm>
            <a:off x="4305617" y="3946722"/>
            <a:ext cx="4402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600"/>
              <a:buNone/>
              <a:defRPr sz="700"/>
            </a:lvl9pPr>
          </a:lstStyle>
          <a:p/>
        </p:txBody>
      </p:sp>
      <p:sp>
        <p:nvSpPr>
          <p:cNvPr id="68" name="Google Shape;68;p18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435895" y="3520042"/>
            <a:ext cx="8272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ill Sans"/>
              <a:buNone/>
              <a:defRPr b="0"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9"/>
          <p:cNvSpPr/>
          <p:nvPr>
            <p:ph idx="2" type="pic"/>
          </p:nvPr>
        </p:nvSpPr>
        <p:spPr>
          <a:xfrm>
            <a:off x="335863" y="449794"/>
            <a:ext cx="8468100" cy="26682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35894" y="3945095"/>
            <a:ext cx="82722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600"/>
              <a:buNone/>
              <a:defRPr sz="700"/>
            </a:lvl9pPr>
          </a:lstStyle>
          <a:p/>
        </p:txBody>
      </p:sp>
      <p:sp>
        <p:nvSpPr>
          <p:cNvPr id="75" name="Google Shape;75;p19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35894" y="528843"/>
            <a:ext cx="82722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35894" y="1752002"/>
            <a:ext cx="8272200" cy="26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◼"/>
              <a:defRPr b="0" i="0" sz="11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◼"/>
              <a:defRPr b="0" i="0" sz="9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◼"/>
              <a:defRPr b="0" i="0" sz="9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◼"/>
              <a:defRPr b="0" i="0" sz="9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◼"/>
              <a:defRPr b="0" i="0" sz="9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◼"/>
              <a:defRPr b="0" i="0" sz="9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ts val="800"/>
              <a:buFont typeface="Noto Sans Symbols"/>
              <a:buChar char="◼"/>
              <a:defRPr b="0" i="0" sz="9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10"/>
          <p:cNvSpPr/>
          <p:nvPr/>
        </p:nvSpPr>
        <p:spPr>
          <a:xfrm>
            <a:off x="334901" y="342900"/>
            <a:ext cx="2777400" cy="7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0"/>
          <p:cNvSpPr/>
          <p:nvPr/>
        </p:nvSpPr>
        <p:spPr>
          <a:xfrm>
            <a:off x="6031610" y="340232"/>
            <a:ext cx="2777400" cy="7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0"/>
          <p:cNvSpPr/>
          <p:nvPr/>
        </p:nvSpPr>
        <p:spPr>
          <a:xfrm>
            <a:off x="3181373" y="342900"/>
            <a:ext cx="2777400" cy="6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hyperlink" Target="https://towardsdatascience.com/multilayer-perceptron-explained-with-a-real-life-example-and-python-code-sentiment-analysis-cb408ee93141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towardsdatascience.com/multilayer-perceptron-explained-with-a-real-life-example-and-python-code-sentiment-analysis-cb408ee93141" TargetMode="External"/><Relationship Id="rId4" Type="http://schemas.openxmlformats.org/officeDocument/2006/relationships/hyperlink" Target="https://www.ibm.com/in-en/cloud/learn/neural-networks#toc-how-do-neu-vMq6OP-P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" sz="3600"/>
              <a:t>RECAP</a:t>
            </a:r>
            <a:endParaRPr/>
          </a:p>
        </p:txBody>
      </p:sp>
      <p:sp>
        <p:nvSpPr>
          <p:cNvPr id="142" name="Google Shape;142;p1"/>
          <p:cNvSpPr/>
          <p:nvPr/>
        </p:nvSpPr>
        <p:spPr>
          <a:xfrm>
            <a:off x="359546" y="469000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43" name="Google Shape;143;p1"/>
          <p:cNvSpPr txBox="1"/>
          <p:nvPr>
            <p:ph idx="1" type="body"/>
          </p:nvPr>
        </p:nvSpPr>
        <p:spPr>
          <a:xfrm>
            <a:off x="435894" y="1635372"/>
            <a:ext cx="8272200" cy="27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Topics Covered: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◼"/>
            </a:pPr>
            <a:r>
              <a:rPr lang="en"/>
              <a:t>Cost Function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◼"/>
            </a:pPr>
            <a:r>
              <a:rPr lang="en"/>
              <a:t>Gradient Descent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◼"/>
            </a:pPr>
            <a:r>
              <a:rPr lang="en"/>
              <a:t>Derivatives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◼"/>
            </a:pPr>
            <a:r>
              <a:rPr lang="en"/>
              <a:t>Implementation of logistic regression</a:t>
            </a:r>
            <a:endParaRPr/>
          </a:p>
          <a:p>
            <a:pPr indent="-152400" lvl="0" marL="228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144" name="Google Shape;144;p1"/>
          <p:cNvPicPr preferRelativeResize="0"/>
          <p:nvPr/>
        </p:nvPicPr>
        <p:blipFill rotWithShape="1">
          <a:blip r:embed="rId3">
            <a:alphaModFix/>
          </a:blip>
          <a:srcRect b="13203" l="0" r="0" t="68584"/>
          <a:stretch/>
        </p:blipFill>
        <p:spPr>
          <a:xfrm>
            <a:off x="7026000" y="47820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98cbe9f55_0_51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output (summation) &gt; threshold then image belongs to class 1 else class 0</a:t>
            </a:r>
            <a:endParaRPr/>
          </a:p>
        </p:txBody>
      </p:sp>
      <p:sp>
        <p:nvSpPr>
          <p:cNvPr id="216" name="Google Shape;216;g1198cbe9f55_0_51"/>
          <p:cNvSpPr txBox="1"/>
          <p:nvPr>
            <p:ph idx="1" type="body"/>
          </p:nvPr>
        </p:nvSpPr>
        <p:spPr>
          <a:xfrm>
            <a:off x="435894" y="1635372"/>
            <a:ext cx="8272200" cy="275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To achieve this the perceptron needs to be trained with training data images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Further, each pixel has its own weight, usually initialising with 0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This explains a single layer perceptron</a:t>
            </a:r>
            <a:endParaRPr/>
          </a:p>
        </p:txBody>
      </p:sp>
      <p:sp>
        <p:nvSpPr>
          <p:cNvPr id="217" name="Google Shape;217;g1198cbe9f55_0_51"/>
          <p:cNvSpPr/>
          <p:nvPr/>
        </p:nvSpPr>
        <p:spPr>
          <a:xfrm>
            <a:off x="359546" y="469000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18" name="Google Shape;218;g1198cbe9f55_0_51"/>
          <p:cNvPicPr preferRelativeResize="0"/>
          <p:nvPr/>
        </p:nvPicPr>
        <p:blipFill rotWithShape="1">
          <a:blip r:embed="rId3">
            <a:alphaModFix/>
          </a:blip>
          <a:srcRect b="13203" l="0" r="0" t="68584"/>
          <a:stretch/>
        </p:blipFill>
        <p:spPr>
          <a:xfrm>
            <a:off x="7026000" y="47820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"/>
          <p:cNvSpPr txBox="1"/>
          <p:nvPr>
            <p:ph type="title"/>
          </p:nvPr>
        </p:nvSpPr>
        <p:spPr>
          <a:xfrm>
            <a:off x="980170" y="837963"/>
            <a:ext cx="62043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b="1" lang="en" sz="3000"/>
              <a:t>NEURAL NETWORK REPRESENTATION</a:t>
            </a:r>
            <a:endParaRPr b="1" sz="3000"/>
          </a:p>
        </p:txBody>
      </p:sp>
      <p:sp>
        <p:nvSpPr>
          <p:cNvPr descr="S(x)= \frac {1}{1+e^{-x}}" id="224" name="Google Shape;224;p2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5" name="Google Shape;2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894" y="1588058"/>
            <a:ext cx="2280045" cy="1197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894" y="3086279"/>
            <a:ext cx="2980040" cy="1159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7693" y="2081972"/>
            <a:ext cx="3006350" cy="16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"/>
          <p:cNvSpPr/>
          <p:nvPr/>
        </p:nvSpPr>
        <p:spPr>
          <a:xfrm>
            <a:off x="359546" y="469000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29" name="Google Shape;229;p2"/>
          <p:cNvPicPr preferRelativeResize="0"/>
          <p:nvPr/>
        </p:nvPicPr>
        <p:blipFill rotWithShape="1">
          <a:blip r:embed="rId6">
            <a:alphaModFix/>
          </a:blip>
          <a:srcRect b="13203" l="0" r="0" t="68584"/>
          <a:stretch/>
        </p:blipFill>
        <p:spPr>
          <a:xfrm>
            <a:off x="7026000" y="47820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6823afec7_1_0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NEURAL NETWORK REPRESENTATION</a:t>
            </a:r>
            <a:endParaRPr/>
          </a:p>
        </p:txBody>
      </p:sp>
      <p:pic>
        <p:nvPicPr>
          <p:cNvPr id="235" name="Google Shape;235;g126823afec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88" y="1711800"/>
            <a:ext cx="8583026" cy="19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26823afec7_1_0"/>
          <p:cNvSpPr txBox="1"/>
          <p:nvPr/>
        </p:nvSpPr>
        <p:spPr>
          <a:xfrm>
            <a:off x="131125" y="4196400"/>
            <a:ext cx="865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ill Sans"/>
                <a:ea typeface="Gill Sans"/>
                <a:cs typeface="Gill Sans"/>
                <a:sym typeface="Gill Sans"/>
              </a:rPr>
              <a:t>Reference:</a:t>
            </a:r>
            <a:br>
              <a:rPr lang="en" sz="1000"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000">
                <a:latin typeface="Gill Sans"/>
                <a:ea typeface="Gill Sans"/>
                <a:cs typeface="Gill Sans"/>
                <a:sym typeface="Gill Sans"/>
              </a:rPr>
              <a:t>Carolina Bento: </a:t>
            </a:r>
            <a:r>
              <a:rPr lang="en" sz="10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https://towardsdatascience.com/multilayer-perceptron-explained-with-a-real-life-example-and-python-code-sentiment-analysis-cb408ee93141</a:t>
            </a:r>
            <a:endParaRPr sz="1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98cbe9f55_0_56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multilayer perceptron looks something like this</a:t>
            </a:r>
            <a:endParaRPr/>
          </a:p>
        </p:txBody>
      </p:sp>
      <p:pic>
        <p:nvPicPr>
          <p:cNvPr id="242" name="Google Shape;242;g1198cbe9f55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900" y="1461749"/>
            <a:ext cx="4936525" cy="308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1198cbe9f55_0_56"/>
          <p:cNvSpPr/>
          <p:nvPr/>
        </p:nvSpPr>
        <p:spPr>
          <a:xfrm>
            <a:off x="359546" y="469000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44" name="Google Shape;244;g1198cbe9f55_0_56"/>
          <p:cNvPicPr preferRelativeResize="0"/>
          <p:nvPr/>
        </p:nvPicPr>
        <p:blipFill rotWithShape="1">
          <a:blip r:embed="rId4">
            <a:alphaModFix/>
          </a:blip>
          <a:srcRect b="13203" l="0" r="0" t="68584"/>
          <a:stretch/>
        </p:blipFill>
        <p:spPr>
          <a:xfrm>
            <a:off x="7026000" y="47820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6823afec7_1_8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multilayer perceptron looks something like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g126823afec7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213" y="1402792"/>
            <a:ext cx="5331563" cy="3551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"/>
          <p:cNvSpPr txBox="1"/>
          <p:nvPr>
            <p:ph type="title"/>
          </p:nvPr>
        </p:nvSpPr>
        <p:spPr>
          <a:xfrm>
            <a:off x="619750" y="470500"/>
            <a:ext cx="62043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b="1" lang="en" sz="3000"/>
              <a:t>NEURAL NETWORK REPRESENTATION</a:t>
            </a:r>
            <a:endParaRPr b="1" sz="3000"/>
          </a:p>
        </p:txBody>
      </p:sp>
      <p:sp>
        <p:nvSpPr>
          <p:cNvPr descr="S(x)= \frac {1}{1+e^{-x}}" id="256" name="Google Shape;256;p3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7" name="Google Shape;25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" y="1643759"/>
            <a:ext cx="8899072" cy="238782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"/>
          <p:cNvSpPr/>
          <p:nvPr/>
        </p:nvSpPr>
        <p:spPr>
          <a:xfrm>
            <a:off x="359546" y="466445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59" name="Google Shape;259;p3"/>
          <p:cNvPicPr preferRelativeResize="0"/>
          <p:nvPr/>
        </p:nvPicPr>
        <p:blipFill rotWithShape="1">
          <a:blip r:embed="rId4">
            <a:alphaModFix/>
          </a:blip>
          <a:srcRect b="13203" l="0" r="0" t="68584"/>
          <a:stretch/>
        </p:blipFill>
        <p:spPr>
          <a:xfrm>
            <a:off x="7060050" y="4774777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98cbe9f55_0_62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Properties of MLP</a:t>
            </a:r>
            <a:endParaRPr sz="2800"/>
          </a:p>
        </p:txBody>
      </p:sp>
      <p:sp>
        <p:nvSpPr>
          <p:cNvPr id="265" name="Google Shape;265;g1198cbe9f55_0_62"/>
          <p:cNvSpPr txBox="1"/>
          <p:nvPr>
            <p:ph idx="1" type="body"/>
          </p:nvPr>
        </p:nvSpPr>
        <p:spPr>
          <a:xfrm>
            <a:off x="435894" y="1635372"/>
            <a:ext cx="8272200" cy="275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2500" lnSpcReduction="20000"/>
          </a:bodyPr>
          <a:lstStyle/>
          <a:p>
            <a:pPr indent="-34313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ct val="100000"/>
              <a:buFont typeface="Arial"/>
              <a:buChar char="◼"/>
            </a:pPr>
            <a:r>
              <a:rPr lang="en" sz="195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 connections within a layer</a:t>
            </a:r>
            <a:endParaRPr sz="195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313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ct val="100000"/>
              <a:buFont typeface="Arial"/>
              <a:buChar char="◼"/>
            </a:pPr>
            <a:r>
              <a:rPr lang="en" sz="195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 direct connections between input and output layers</a:t>
            </a:r>
            <a:endParaRPr sz="195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313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ct val="100000"/>
              <a:buFont typeface="Arial"/>
              <a:buChar char="◼"/>
            </a:pPr>
            <a:r>
              <a:rPr lang="en" sz="195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Fully connected between layers</a:t>
            </a:r>
            <a:endParaRPr sz="195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313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ct val="100000"/>
              <a:buFont typeface="Arial"/>
              <a:buChar char="◼"/>
            </a:pPr>
            <a:r>
              <a:rPr lang="en" sz="195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Often more than 3 layers</a:t>
            </a:r>
            <a:endParaRPr sz="195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313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ct val="100000"/>
              <a:buFont typeface="Arial"/>
              <a:buChar char="◼"/>
            </a:pPr>
            <a:r>
              <a:rPr lang="en" sz="195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 of output units need not equal number of input units</a:t>
            </a:r>
            <a:endParaRPr sz="195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313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ct val="100000"/>
              <a:buFont typeface="Arial"/>
              <a:buChar char="◼"/>
            </a:pPr>
            <a:r>
              <a:rPr lang="en" sz="195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 of hidden units per layer can be more or less than</a:t>
            </a:r>
            <a:endParaRPr sz="195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input or output units</a:t>
            </a:r>
            <a:endParaRPr sz="195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313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ct val="100000"/>
              <a:buFont typeface="Arial"/>
              <a:buChar char="◼"/>
            </a:pPr>
            <a:r>
              <a:rPr lang="en" sz="195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Each unit is a perceptron</a:t>
            </a:r>
            <a:endParaRPr sz="195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313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ct val="100000"/>
              <a:buFont typeface="Arial"/>
              <a:buChar char="◼"/>
            </a:pPr>
            <a:r>
              <a:rPr lang="en" sz="195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Often include bias as an extra weight</a:t>
            </a:r>
            <a:endParaRPr sz="195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198cbe9f55_0_62"/>
          <p:cNvSpPr/>
          <p:nvPr/>
        </p:nvSpPr>
        <p:spPr>
          <a:xfrm>
            <a:off x="359546" y="469000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67" name="Google Shape;267;g1198cbe9f55_0_62"/>
          <p:cNvPicPr preferRelativeResize="0"/>
          <p:nvPr/>
        </p:nvPicPr>
        <p:blipFill rotWithShape="1">
          <a:blip r:embed="rId3">
            <a:alphaModFix/>
          </a:blip>
          <a:srcRect b="13203" l="0" r="0" t="68584"/>
          <a:stretch/>
        </p:blipFill>
        <p:spPr>
          <a:xfrm>
            <a:off x="7026000" y="47820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98cbe9f55_0_68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o improve the neural network Batch Normalization is used</a:t>
            </a:r>
            <a:endParaRPr/>
          </a:p>
        </p:txBody>
      </p:sp>
      <p:sp>
        <p:nvSpPr>
          <p:cNvPr id="273" name="Google Shape;273;g1198cbe9f55_0_68"/>
          <p:cNvSpPr txBox="1"/>
          <p:nvPr>
            <p:ph idx="1" type="body"/>
          </p:nvPr>
        </p:nvSpPr>
        <p:spPr>
          <a:xfrm>
            <a:off x="435894" y="1635372"/>
            <a:ext cx="8272200" cy="275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Font typeface="Arial"/>
              <a:buChar char="◼"/>
            </a:pPr>
            <a:r>
              <a:rPr lang="en" sz="17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Before entering into Batch normalization let’s understand the term “Normalization”.</a:t>
            </a:r>
            <a:endParaRPr sz="17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Font typeface="Arial"/>
              <a:buChar char="◼"/>
            </a:pPr>
            <a:r>
              <a:rPr lang="en" sz="17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Normalization is a data pre-processing tool used to bring the numerical data to a common scale without distorting its shape.</a:t>
            </a:r>
            <a:endParaRPr sz="17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Font typeface="Arial"/>
              <a:buChar char="◼"/>
            </a:pPr>
            <a:r>
              <a:rPr lang="en" sz="17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Generally, when we input the data to a machine or deep learning algorithm we tend to change the values to a  balanced scale. The reason we normalize is partly to ensure that our model can generalize appropriately.</a:t>
            </a:r>
            <a:endParaRPr sz="1800"/>
          </a:p>
        </p:txBody>
      </p:sp>
      <p:sp>
        <p:nvSpPr>
          <p:cNvPr id="274" name="Google Shape;274;g1198cbe9f55_0_68"/>
          <p:cNvSpPr/>
          <p:nvPr/>
        </p:nvSpPr>
        <p:spPr>
          <a:xfrm>
            <a:off x="359546" y="469000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75" name="Google Shape;275;g1198cbe9f55_0_68"/>
          <p:cNvPicPr preferRelativeResize="0"/>
          <p:nvPr/>
        </p:nvPicPr>
        <p:blipFill rotWithShape="1">
          <a:blip r:embed="rId3">
            <a:alphaModFix/>
          </a:blip>
          <a:srcRect b="13203" l="0" r="0" t="68584"/>
          <a:stretch/>
        </p:blipFill>
        <p:spPr>
          <a:xfrm>
            <a:off x="7026000" y="47820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98cbe9f55_0_77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Batch Normalisation</a:t>
            </a:r>
            <a:endParaRPr/>
          </a:p>
        </p:txBody>
      </p:sp>
      <p:sp>
        <p:nvSpPr>
          <p:cNvPr id="281" name="Google Shape;281;g1198cbe9f55_0_77"/>
          <p:cNvSpPr txBox="1"/>
          <p:nvPr>
            <p:ph idx="1" type="body"/>
          </p:nvPr>
        </p:nvSpPr>
        <p:spPr>
          <a:xfrm>
            <a:off x="435894" y="1635372"/>
            <a:ext cx="8272200" cy="275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Now coming back to Batch normalization, it is a process to make neural networks faster and more stable through adding extra layers in a deep neural network. </a:t>
            </a:r>
            <a:endParaRPr sz="18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new layer performs the standardizing and normalizing operations on the input of a layer coming from a previous layer.</a:t>
            </a:r>
            <a:endParaRPr sz="1900"/>
          </a:p>
        </p:txBody>
      </p:sp>
      <p:sp>
        <p:nvSpPr>
          <p:cNvPr id="282" name="Google Shape;282;g1198cbe9f55_0_77"/>
          <p:cNvSpPr/>
          <p:nvPr/>
        </p:nvSpPr>
        <p:spPr>
          <a:xfrm>
            <a:off x="359546" y="469000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83" name="Google Shape;283;g1198cbe9f55_0_77"/>
          <p:cNvPicPr preferRelativeResize="0"/>
          <p:nvPr/>
        </p:nvPicPr>
        <p:blipFill rotWithShape="1">
          <a:blip r:embed="rId3">
            <a:alphaModFix/>
          </a:blip>
          <a:srcRect b="13203" l="0" r="0" t="68584"/>
          <a:stretch/>
        </p:blipFill>
        <p:spPr>
          <a:xfrm>
            <a:off x="7026000" y="47820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98cbe9f55_0_83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is the reason behind the term “Batch” in batch normalization? </a:t>
            </a:r>
            <a:endParaRPr/>
          </a:p>
        </p:txBody>
      </p:sp>
      <p:sp>
        <p:nvSpPr>
          <p:cNvPr id="289" name="Google Shape;289;g1198cbe9f55_0_83"/>
          <p:cNvSpPr txBox="1"/>
          <p:nvPr>
            <p:ph idx="1" type="body"/>
          </p:nvPr>
        </p:nvSpPr>
        <p:spPr>
          <a:xfrm>
            <a:off x="435894" y="1635372"/>
            <a:ext cx="8272200" cy="275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typical neural network is trained using a collected set of input data called batch. </a:t>
            </a:r>
            <a:endParaRPr sz="18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Similarly, the normalizing process in batch normalization takes place in batches, not as a single input.</a:t>
            </a:r>
            <a:endParaRPr sz="1900"/>
          </a:p>
        </p:txBody>
      </p:sp>
      <p:sp>
        <p:nvSpPr>
          <p:cNvPr id="290" name="Google Shape;290;g1198cbe9f55_0_83"/>
          <p:cNvSpPr/>
          <p:nvPr/>
        </p:nvSpPr>
        <p:spPr>
          <a:xfrm>
            <a:off x="359546" y="469000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91" name="Google Shape;291;g1198cbe9f55_0_83"/>
          <p:cNvPicPr preferRelativeResize="0"/>
          <p:nvPr/>
        </p:nvPicPr>
        <p:blipFill rotWithShape="1">
          <a:blip r:embed="rId3">
            <a:alphaModFix/>
          </a:blip>
          <a:srcRect b="13203" l="0" r="0" t="68584"/>
          <a:stretch/>
        </p:blipFill>
        <p:spPr>
          <a:xfrm>
            <a:off x="7026000" y="47820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98cbe9f55_0_2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Arial"/>
                <a:ea typeface="Arial"/>
                <a:cs typeface="Arial"/>
                <a:sym typeface="Arial"/>
              </a:rPr>
              <a:t>Today we will learn</a:t>
            </a:r>
            <a:endParaRPr sz="4100"/>
          </a:p>
        </p:txBody>
      </p:sp>
      <p:sp>
        <p:nvSpPr>
          <p:cNvPr id="150" name="Google Shape;150;g1198cbe9f55_0_2"/>
          <p:cNvSpPr txBox="1"/>
          <p:nvPr>
            <p:ph idx="1" type="body"/>
          </p:nvPr>
        </p:nvSpPr>
        <p:spPr>
          <a:xfrm>
            <a:off x="435894" y="1635372"/>
            <a:ext cx="8272200" cy="275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 representation and architecture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Weight Initialisation and batch normalization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Activation Functions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activation function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Optimisers </a:t>
            </a:r>
            <a:endParaRPr sz="1700"/>
          </a:p>
        </p:txBody>
      </p:sp>
      <p:sp>
        <p:nvSpPr>
          <p:cNvPr id="151" name="Google Shape;151;g1198cbe9f55_0_2"/>
          <p:cNvSpPr/>
          <p:nvPr/>
        </p:nvSpPr>
        <p:spPr>
          <a:xfrm>
            <a:off x="359546" y="469000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52" name="Google Shape;152;g1198cbe9f55_0_2"/>
          <p:cNvPicPr preferRelativeResize="0"/>
          <p:nvPr/>
        </p:nvPicPr>
        <p:blipFill rotWithShape="1">
          <a:blip r:embed="rId3">
            <a:alphaModFix/>
          </a:blip>
          <a:srcRect b="13203" l="0" r="0" t="68584"/>
          <a:stretch/>
        </p:blipFill>
        <p:spPr>
          <a:xfrm>
            <a:off x="7026000" y="47820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98cbe9f55_0_90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</a:t>
            </a:r>
            <a:endParaRPr/>
          </a:p>
        </p:txBody>
      </p:sp>
      <p:sp>
        <p:nvSpPr>
          <p:cNvPr id="297" name="Google Shape;297;g1198cbe9f55_0_90"/>
          <p:cNvSpPr txBox="1"/>
          <p:nvPr>
            <p:ph idx="1" type="body"/>
          </p:nvPr>
        </p:nvSpPr>
        <p:spPr>
          <a:xfrm>
            <a:off x="293219" y="1192347"/>
            <a:ext cx="8272200" cy="275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put in simple terms, an artificial neuron calculates the ‘weighted sum’ of its inputs and adds a bias, as shown in the figure below by the net input.</a:t>
            </a:r>
            <a:endParaRPr sz="1300">
              <a:solidFill>
                <a:srgbClr val="27323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g1198cbe9f55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7050" y="2360575"/>
            <a:ext cx="5566624" cy="2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1198cbe9f55_0_90"/>
          <p:cNvSpPr/>
          <p:nvPr/>
        </p:nvSpPr>
        <p:spPr>
          <a:xfrm>
            <a:off x="359546" y="469000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00" name="Google Shape;300;g1198cbe9f55_0_90"/>
          <p:cNvPicPr preferRelativeResize="0"/>
          <p:nvPr/>
        </p:nvPicPr>
        <p:blipFill rotWithShape="1">
          <a:blip r:embed="rId4">
            <a:alphaModFix/>
          </a:blip>
          <a:srcRect b="13203" l="0" r="0" t="68584"/>
          <a:stretch/>
        </p:blipFill>
        <p:spPr>
          <a:xfrm>
            <a:off x="7026000" y="47820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98cbe9f55_0_97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activation function</a:t>
            </a:r>
            <a:endParaRPr/>
          </a:p>
        </p:txBody>
      </p:sp>
      <p:pic>
        <p:nvPicPr>
          <p:cNvPr id="306" name="Google Shape;306;g1198cbe9f55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325" y="1491799"/>
            <a:ext cx="4558926" cy="3091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1198cbe9f55_0_97"/>
          <p:cNvSpPr/>
          <p:nvPr/>
        </p:nvSpPr>
        <p:spPr>
          <a:xfrm>
            <a:off x="359546" y="469000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08" name="Google Shape;308;g1198cbe9f55_0_97"/>
          <p:cNvPicPr preferRelativeResize="0"/>
          <p:nvPr/>
        </p:nvPicPr>
        <p:blipFill rotWithShape="1">
          <a:blip r:embed="rId4">
            <a:alphaModFix/>
          </a:blip>
          <a:srcRect b="13203" l="0" r="0" t="68584"/>
          <a:stretch/>
        </p:blipFill>
        <p:spPr>
          <a:xfrm>
            <a:off x="7026000" y="47820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"/>
          <p:cNvSpPr txBox="1"/>
          <p:nvPr>
            <p:ph type="title"/>
          </p:nvPr>
        </p:nvSpPr>
        <p:spPr>
          <a:xfrm>
            <a:off x="326920" y="394963"/>
            <a:ext cx="62043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b="1" lang="en" sz="3000"/>
              <a:t>ACTIVATION FUNCTIONS</a:t>
            </a:r>
            <a:endParaRPr b="1" sz="3000"/>
          </a:p>
        </p:txBody>
      </p:sp>
      <p:sp>
        <p:nvSpPr>
          <p:cNvPr descr="S(x)= \frac {1}{1+e^{-x}}" id="314" name="Google Shape;314;p4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5" name="Google Shape;3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546" y="1674035"/>
            <a:ext cx="3164681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"/>
          <p:cNvSpPr txBox="1"/>
          <p:nvPr/>
        </p:nvSpPr>
        <p:spPr>
          <a:xfrm>
            <a:off x="5152802" y="2693044"/>
            <a:ext cx="2876100" cy="591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"/>
          <p:cNvSpPr txBox="1"/>
          <p:nvPr/>
        </p:nvSpPr>
        <p:spPr>
          <a:xfrm>
            <a:off x="4439627" y="1494860"/>
            <a:ext cx="713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TanH</a:t>
            </a:r>
            <a:endParaRPr b="0" i="0" sz="21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8" name="Google Shape;318;p4"/>
          <p:cNvSpPr/>
          <p:nvPr/>
        </p:nvSpPr>
        <p:spPr>
          <a:xfrm>
            <a:off x="359546" y="462040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19" name="Google Shape;319;p4"/>
          <p:cNvPicPr preferRelativeResize="0"/>
          <p:nvPr/>
        </p:nvPicPr>
        <p:blipFill rotWithShape="1">
          <a:blip r:embed="rId5">
            <a:alphaModFix/>
          </a:blip>
          <a:srcRect b="13203" l="0" r="0" t="68584"/>
          <a:stretch/>
        </p:blipFill>
        <p:spPr>
          <a:xfrm>
            <a:off x="7011025" y="4730727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"/>
          <p:cNvSpPr txBox="1"/>
          <p:nvPr>
            <p:ph type="title"/>
          </p:nvPr>
        </p:nvSpPr>
        <p:spPr>
          <a:xfrm>
            <a:off x="326920" y="394963"/>
            <a:ext cx="62043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b="1" lang="en" sz="3000"/>
              <a:t>ACTIVATION FUNCTIONS</a:t>
            </a:r>
            <a:endParaRPr b="1" sz="3000"/>
          </a:p>
        </p:txBody>
      </p:sp>
      <p:sp>
        <p:nvSpPr>
          <p:cNvPr descr="S(x)= \frac {1}{1+e^{-x}}" id="325" name="Google Shape;325;p5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6" name="Google Shape;326;p5"/>
          <p:cNvSpPr txBox="1"/>
          <p:nvPr/>
        </p:nvSpPr>
        <p:spPr>
          <a:xfrm>
            <a:off x="4686300" y="2789056"/>
            <a:ext cx="3342600" cy="39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2188" l="-2737" r="0" t="-9186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462" y="1701556"/>
            <a:ext cx="3305279" cy="257385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"/>
          <p:cNvSpPr/>
          <p:nvPr/>
        </p:nvSpPr>
        <p:spPr>
          <a:xfrm>
            <a:off x="404496" y="4638079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29" name="Google Shape;329;p5"/>
          <p:cNvPicPr preferRelativeResize="0"/>
          <p:nvPr/>
        </p:nvPicPr>
        <p:blipFill rotWithShape="1">
          <a:blip r:embed="rId5">
            <a:alphaModFix/>
          </a:blip>
          <a:srcRect b="13203" l="0" r="0" t="68584"/>
          <a:stretch/>
        </p:blipFill>
        <p:spPr>
          <a:xfrm>
            <a:off x="7068550" y="47484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"/>
          <p:cNvSpPr txBox="1"/>
          <p:nvPr>
            <p:ph type="title"/>
          </p:nvPr>
        </p:nvSpPr>
        <p:spPr>
          <a:xfrm>
            <a:off x="326920" y="394963"/>
            <a:ext cx="62043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b="1" lang="en" sz="3000"/>
              <a:t>ACTIVATION FUNCTIONS</a:t>
            </a:r>
            <a:endParaRPr b="1" sz="3000"/>
          </a:p>
        </p:txBody>
      </p:sp>
      <p:sp>
        <p:nvSpPr>
          <p:cNvPr descr="S(x)= \frac {1}{1+e^{-x}}" id="335" name="Google Shape;335;p6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6" name="Google Shape;336;p6"/>
          <p:cNvSpPr txBox="1"/>
          <p:nvPr/>
        </p:nvSpPr>
        <p:spPr>
          <a:xfrm>
            <a:off x="4572000" y="2789056"/>
            <a:ext cx="3888600" cy="39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613" y="2094921"/>
            <a:ext cx="3186112" cy="218598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"/>
          <p:cNvSpPr txBox="1"/>
          <p:nvPr/>
        </p:nvSpPr>
        <p:spPr>
          <a:xfrm>
            <a:off x="4080760" y="1567907"/>
            <a:ext cx="1450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Leaky ReLU</a:t>
            </a:r>
            <a:endParaRPr b="0" i="0" sz="21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9" name="Google Shape;339;p6"/>
          <p:cNvSpPr/>
          <p:nvPr/>
        </p:nvSpPr>
        <p:spPr>
          <a:xfrm>
            <a:off x="282921" y="460650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40" name="Google Shape;340;p6"/>
          <p:cNvPicPr preferRelativeResize="0"/>
          <p:nvPr/>
        </p:nvPicPr>
        <p:blipFill rotWithShape="1">
          <a:blip r:embed="rId5">
            <a:alphaModFix/>
          </a:blip>
          <a:srcRect b="13203" l="0" r="0" t="68584"/>
          <a:stretch/>
        </p:blipFill>
        <p:spPr>
          <a:xfrm>
            <a:off x="7025725" y="4716827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98cbe9f55_0_103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improve MLP / NN</a:t>
            </a:r>
            <a:endParaRPr/>
          </a:p>
        </p:txBody>
      </p:sp>
      <p:sp>
        <p:nvSpPr>
          <p:cNvPr id="346" name="Google Shape;346;g1198cbe9f55_0_103"/>
          <p:cNvSpPr txBox="1"/>
          <p:nvPr>
            <p:ph idx="1" type="body"/>
          </p:nvPr>
        </p:nvSpPr>
        <p:spPr>
          <a:xfrm>
            <a:off x="435894" y="1635372"/>
            <a:ext cx="8272200" cy="275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C0C0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We use optimisation methods to arrive at the target or optimum weight value</a:t>
            </a:r>
            <a:endParaRPr/>
          </a:p>
        </p:txBody>
      </p:sp>
      <p:sp>
        <p:nvSpPr>
          <p:cNvPr id="347" name="Google Shape;347;g1198cbe9f55_0_103"/>
          <p:cNvSpPr/>
          <p:nvPr/>
        </p:nvSpPr>
        <p:spPr>
          <a:xfrm>
            <a:off x="359546" y="469000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48" name="Google Shape;348;g1198cbe9f55_0_103"/>
          <p:cNvPicPr preferRelativeResize="0"/>
          <p:nvPr/>
        </p:nvPicPr>
        <p:blipFill rotWithShape="1">
          <a:blip r:embed="rId3">
            <a:alphaModFix/>
          </a:blip>
          <a:srcRect b="13203" l="0" r="0" t="68584"/>
          <a:stretch/>
        </p:blipFill>
        <p:spPr>
          <a:xfrm>
            <a:off x="7026000" y="47820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98cbe9f55_0_109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354" name="Google Shape;354;g1198cbe9f55_0_109"/>
          <p:cNvSpPr txBox="1"/>
          <p:nvPr>
            <p:ph idx="1" type="body"/>
          </p:nvPr>
        </p:nvSpPr>
        <p:spPr>
          <a:xfrm>
            <a:off x="435894" y="1635372"/>
            <a:ext cx="8272200" cy="275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C0C0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C0C0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gradient descent method is the most popular optimisation method.</a:t>
            </a:r>
            <a:endParaRPr sz="1450">
              <a:solidFill>
                <a:srgbClr val="0C0C0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C0C0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idea of this method is to update the variables iteratively in the (opposite) direction of the gradients of the objective function. </a:t>
            </a:r>
            <a:endParaRPr sz="1450">
              <a:solidFill>
                <a:srgbClr val="0C0C0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C0C0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 every update, this method guides the model to find the target and gradually converge to the optimal value of the objective function. </a:t>
            </a:r>
            <a:endParaRPr sz="1450">
              <a:solidFill>
                <a:srgbClr val="0C0C0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1198cbe9f55_0_109"/>
          <p:cNvSpPr/>
          <p:nvPr/>
        </p:nvSpPr>
        <p:spPr>
          <a:xfrm>
            <a:off x="359546" y="469000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56" name="Google Shape;356;g1198cbe9f55_0_109"/>
          <p:cNvPicPr preferRelativeResize="0"/>
          <p:nvPr/>
        </p:nvPicPr>
        <p:blipFill rotWithShape="1">
          <a:blip r:embed="rId3">
            <a:alphaModFix/>
          </a:blip>
          <a:srcRect b="13203" l="0" r="0" t="68584"/>
          <a:stretch/>
        </p:blipFill>
        <p:spPr>
          <a:xfrm>
            <a:off x="7026000" y="47820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"/>
          <p:cNvSpPr txBox="1"/>
          <p:nvPr>
            <p:ph type="title"/>
          </p:nvPr>
        </p:nvSpPr>
        <p:spPr>
          <a:xfrm>
            <a:off x="326920" y="394963"/>
            <a:ext cx="62043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b="1" lang="en" sz="3000"/>
              <a:t>OPTIMIZERS</a:t>
            </a:r>
            <a:endParaRPr b="1" sz="3000"/>
          </a:p>
        </p:txBody>
      </p:sp>
      <p:sp>
        <p:nvSpPr>
          <p:cNvPr descr="S(x)= \frac {1}{1+e^{-x}}" id="362" name="Google Shape;362;p7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Gradient Descent and Stochastic Gradient Descent - mlxtend" id="363" name="Google Shape;3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526" y="2151309"/>
            <a:ext cx="4205774" cy="2279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fference between Batch Gradient Descent and Stochastic Gradient Descent -  GeeksforGeeks" id="364" name="Google Shape;36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0445" y="2686050"/>
            <a:ext cx="3171825" cy="112156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7"/>
          <p:cNvSpPr txBox="1"/>
          <p:nvPr/>
        </p:nvSpPr>
        <p:spPr>
          <a:xfrm>
            <a:off x="3118731" y="1656236"/>
            <a:ext cx="32025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Stochastic Gradient Descent</a:t>
            </a:r>
            <a:endParaRPr b="0" i="0" sz="21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6" name="Google Shape;366;p7"/>
          <p:cNvSpPr/>
          <p:nvPr/>
        </p:nvSpPr>
        <p:spPr>
          <a:xfrm>
            <a:off x="282921" y="463115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67" name="Google Shape;367;p7"/>
          <p:cNvPicPr preferRelativeResize="0"/>
          <p:nvPr/>
        </p:nvPicPr>
        <p:blipFill rotWithShape="1">
          <a:blip r:embed="rId5">
            <a:alphaModFix/>
          </a:blip>
          <a:srcRect b="13203" l="0" r="0" t="68584"/>
          <a:stretch/>
        </p:blipFill>
        <p:spPr>
          <a:xfrm>
            <a:off x="6872700" y="4741477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"/>
          <p:cNvSpPr txBox="1"/>
          <p:nvPr>
            <p:ph type="title"/>
          </p:nvPr>
        </p:nvSpPr>
        <p:spPr>
          <a:xfrm>
            <a:off x="326920" y="394963"/>
            <a:ext cx="62043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b="1" lang="en" sz="3000"/>
              <a:t>OPTIMIZERS</a:t>
            </a:r>
            <a:endParaRPr b="1" sz="3000"/>
          </a:p>
        </p:txBody>
      </p:sp>
      <p:sp>
        <p:nvSpPr>
          <p:cNvPr descr="S(x)= \frac {1}{1+e^{-x}}" id="373" name="Google Shape;373;p8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4" name="Google Shape;374;p8"/>
          <p:cNvSpPr txBox="1"/>
          <p:nvPr/>
        </p:nvSpPr>
        <p:spPr>
          <a:xfrm>
            <a:off x="3905798" y="1623506"/>
            <a:ext cx="780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Adam</a:t>
            </a:r>
            <a:endParaRPr b="0" i="0" sz="21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Exploring Optimizers in Machine Learning | by Nikita Sharma | Heartbeat" id="375" name="Google Shape;37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651" y="2017244"/>
            <a:ext cx="4378098" cy="237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8"/>
          <p:cNvSpPr/>
          <p:nvPr/>
        </p:nvSpPr>
        <p:spPr>
          <a:xfrm>
            <a:off x="359550" y="4736876"/>
            <a:ext cx="8424900" cy="3501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77" name="Google Shape;377;p8"/>
          <p:cNvPicPr preferRelativeResize="0"/>
          <p:nvPr/>
        </p:nvPicPr>
        <p:blipFill rotWithShape="1">
          <a:blip r:embed="rId4">
            <a:alphaModFix/>
          </a:blip>
          <a:srcRect b="13203" l="0" r="0" t="68584"/>
          <a:stretch/>
        </p:blipFill>
        <p:spPr>
          <a:xfrm>
            <a:off x="7026025" y="48025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9e78a6dea_0_0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Feedforward and Backpropagation &amp; Optimization</a:t>
            </a:r>
            <a:endParaRPr/>
          </a:p>
        </p:txBody>
      </p:sp>
      <p:sp>
        <p:nvSpPr>
          <p:cNvPr id="383" name="Google Shape;383;g119e78a6dea_0_0"/>
          <p:cNvSpPr txBox="1"/>
          <p:nvPr>
            <p:ph idx="1" type="body"/>
          </p:nvPr>
        </p:nvSpPr>
        <p:spPr>
          <a:xfrm>
            <a:off x="435894" y="1635372"/>
            <a:ext cx="8272200" cy="275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Neural networks consists of neurons, connections between these neurons called weights and some biases connected to each neuron. 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We distinguish between input, hidden and output layers, where we hope each layer helps us towards solving our problem.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To move forward through the network, called a forward pass, we iteratively use a formula to calculate each neuron in the next layer. 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This takes us forward, until we get an output.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98cbe9f55_0_7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AI - year 1956</a:t>
            </a:r>
            <a:endParaRPr/>
          </a:p>
        </p:txBody>
      </p:sp>
      <p:sp>
        <p:nvSpPr>
          <p:cNvPr id="158" name="Google Shape;158;g1198cbe9f55_0_7"/>
          <p:cNvSpPr txBox="1"/>
          <p:nvPr>
            <p:ph idx="1" type="body"/>
          </p:nvPr>
        </p:nvSpPr>
        <p:spPr>
          <a:xfrm>
            <a:off x="435894" y="1635372"/>
            <a:ext cx="8272200" cy="275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When a </a:t>
            </a:r>
            <a:r>
              <a:rPr lang="en"/>
              <a:t>psychologist</a:t>
            </a:r>
            <a:r>
              <a:rPr lang="en"/>
              <a:t> made perceptron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To mimic how neurons fire in our brain</a:t>
            </a:r>
            <a:endParaRPr/>
          </a:p>
        </p:txBody>
      </p:sp>
      <p:pic>
        <p:nvPicPr>
          <p:cNvPr id="159" name="Google Shape;159;g1198cbe9f55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30921"/>
            <a:ext cx="4294950" cy="31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1198cbe9f55_0_7"/>
          <p:cNvSpPr/>
          <p:nvPr/>
        </p:nvSpPr>
        <p:spPr>
          <a:xfrm>
            <a:off x="359546" y="469000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61" name="Google Shape;161;g1198cbe9f55_0_7"/>
          <p:cNvPicPr preferRelativeResize="0"/>
          <p:nvPr/>
        </p:nvPicPr>
        <p:blipFill rotWithShape="1">
          <a:blip r:embed="rId4">
            <a:alphaModFix/>
          </a:blip>
          <a:srcRect b="13203" l="0" r="0" t="68584"/>
          <a:stretch/>
        </p:blipFill>
        <p:spPr>
          <a:xfrm>
            <a:off x="7026000" y="47820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9e78a6dea_0_12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Continued….</a:t>
            </a:r>
            <a:endParaRPr/>
          </a:p>
        </p:txBody>
      </p:sp>
      <p:sp>
        <p:nvSpPr>
          <p:cNvPr id="389" name="Google Shape;389;g119e78a6dea_0_12"/>
          <p:cNvSpPr txBox="1"/>
          <p:nvPr>
            <p:ph idx="1" type="body"/>
          </p:nvPr>
        </p:nvSpPr>
        <p:spPr>
          <a:xfrm>
            <a:off x="435894" y="1635372"/>
            <a:ext cx="8272200" cy="275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measure how good this output, by a cost function and the result we wanted in the output layer 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 And we do this for every example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one is commonly called mean squared error (MSE)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9e78a6dea_0_18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Continued…</a:t>
            </a:r>
            <a:endParaRPr/>
          </a:p>
        </p:txBody>
      </p:sp>
      <p:sp>
        <p:nvSpPr>
          <p:cNvPr id="395" name="Google Shape;395;g119e78a6dea_0_18"/>
          <p:cNvSpPr txBox="1"/>
          <p:nvPr>
            <p:ph idx="1" type="body"/>
          </p:nvPr>
        </p:nvSpPr>
        <p:spPr>
          <a:xfrm>
            <a:off x="435894" y="1635372"/>
            <a:ext cx="8272200" cy="275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Given the first result, we go back and adjust the weights and biases, so that we optimize the cost function — called a backwards pass. 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We essentially try to adjust the whole neural network, so that the output value is optimized. 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In a sense, this is how we tell the algorithm that it performed poorly or good. 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We keep trying to optimize the cost function by running through new observations from our dataset.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To update the network, we calculate so called gradients, which is small nudges (updates) to individual weights in each layer.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9e78a6dea_0_38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pic>
        <p:nvPicPr>
          <p:cNvPr id="401" name="Google Shape;401;g119e78a6dea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175" y="459575"/>
            <a:ext cx="5775826" cy="45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9e78a6dea_0_24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pic>
        <p:nvPicPr>
          <p:cNvPr id="407" name="Google Shape;407;g119e78a6dea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117" y="466775"/>
            <a:ext cx="6143934" cy="46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9e78a6dea_0_44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pic>
        <p:nvPicPr>
          <p:cNvPr id="413" name="Google Shape;413;g119e78a6dea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500" y="458400"/>
            <a:ext cx="5245151" cy="452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9e78a6dea_0_32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</a:t>
            </a:r>
            <a:endParaRPr/>
          </a:p>
        </p:txBody>
      </p:sp>
      <p:pic>
        <p:nvPicPr>
          <p:cNvPr id="419" name="Google Shape;419;g119e78a6dea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9100" y="455550"/>
            <a:ext cx="5519425" cy="452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75d4a0354_0_0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References</a:t>
            </a:r>
            <a:endParaRPr sz="2200"/>
          </a:p>
        </p:txBody>
      </p:sp>
      <p:sp>
        <p:nvSpPr>
          <p:cNvPr id="425" name="Google Shape;425;g1275d4a0354_0_0"/>
          <p:cNvSpPr txBox="1"/>
          <p:nvPr>
            <p:ph idx="1" type="body"/>
          </p:nvPr>
        </p:nvSpPr>
        <p:spPr>
          <a:xfrm>
            <a:off x="435894" y="1635372"/>
            <a:ext cx="8272200" cy="275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04800" lvl="0" marL="457200" rtl="0" algn="l">
              <a:spcBef>
                <a:spcPts val="300"/>
              </a:spcBef>
              <a:spcAft>
                <a:spcPts val="0"/>
              </a:spcAft>
              <a:buSzPts val="1200"/>
              <a:buChar char="◼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https://towardsdatascience.com/multilayer-perceptron-explained-with-a-real-life-example-and-python-code-sentiment-analysis-cb408ee93141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◼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https://www.ibm.com/in-en/cloud/learn/neural-networks#toc-how-do-neu-vMq6OP-P</a:t>
            </a:r>
            <a:endParaRPr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"/>
          <p:cNvSpPr txBox="1"/>
          <p:nvPr>
            <p:ph type="title"/>
          </p:nvPr>
        </p:nvSpPr>
        <p:spPr>
          <a:xfrm>
            <a:off x="326920" y="394963"/>
            <a:ext cx="62043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b="1" lang="en" sz="3600"/>
              <a:t>NEXT Session</a:t>
            </a:r>
            <a:endParaRPr/>
          </a:p>
        </p:txBody>
      </p:sp>
      <p:sp>
        <p:nvSpPr>
          <p:cNvPr id="431" name="Google Shape;431;p9"/>
          <p:cNvSpPr txBox="1"/>
          <p:nvPr>
            <p:ph idx="1" type="body"/>
          </p:nvPr>
        </p:nvSpPr>
        <p:spPr>
          <a:xfrm>
            <a:off x="470500" y="1387550"/>
            <a:ext cx="7305000" cy="24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To be Covered:</a:t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◼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 - Python Implementation on kaggle Notebook</a:t>
            </a:r>
            <a:endParaRPr sz="2000"/>
          </a:p>
        </p:txBody>
      </p:sp>
      <p:sp>
        <p:nvSpPr>
          <p:cNvPr id="432" name="Google Shape;432;p9"/>
          <p:cNvSpPr/>
          <p:nvPr/>
        </p:nvSpPr>
        <p:spPr>
          <a:xfrm>
            <a:off x="359550" y="4782001"/>
            <a:ext cx="8424900" cy="3474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433" name="Google Shape;433;p9"/>
          <p:cNvPicPr preferRelativeResize="0"/>
          <p:nvPr/>
        </p:nvPicPr>
        <p:blipFill rotWithShape="1">
          <a:blip r:embed="rId3">
            <a:alphaModFix/>
          </a:blip>
          <a:srcRect b="13203" l="0" r="0" t="68584"/>
          <a:stretch/>
        </p:blipFill>
        <p:spPr>
          <a:xfrm>
            <a:off x="7026000" y="48582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a68485051_0_0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Time for some practice questions!</a:t>
            </a:r>
            <a:endParaRPr sz="3200"/>
          </a:p>
        </p:txBody>
      </p:sp>
      <p:sp>
        <p:nvSpPr>
          <p:cNvPr id="439" name="Google Shape;439;g13a68485051_0_0"/>
          <p:cNvSpPr txBox="1"/>
          <p:nvPr>
            <p:ph idx="1" type="body"/>
          </p:nvPr>
        </p:nvSpPr>
        <p:spPr>
          <a:xfrm>
            <a:off x="435900" y="1635376"/>
            <a:ext cx="8272200" cy="3309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Q-1. What do you mean by perceptron? What are different types of perceptrons?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/>
              <a:t>Q-2. When will neuron fires? What do you mean by threshold? 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Consider threshold as 8, and input as 1,0,1,1,0 and respective associated </a:t>
            </a:r>
            <a:r>
              <a:rPr lang="en" sz="1700"/>
              <a:t>weights</a:t>
            </a:r>
            <a:r>
              <a:rPr lang="en" sz="1700"/>
              <a:t> as 2,9,5,6,3. In this </a:t>
            </a:r>
            <a:r>
              <a:rPr lang="en" sz="1700"/>
              <a:t>scenario</a:t>
            </a:r>
            <a:r>
              <a:rPr lang="en" sz="1700"/>
              <a:t> will the neuron passes information or not?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Q-3. What do mean by Normalization and how it is different from batch normalization?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Q-4 Why activation functions are used?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Q-5 Explain </a:t>
            </a:r>
            <a:r>
              <a:rPr lang="en" sz="1700"/>
              <a:t>backpropagation</a:t>
            </a:r>
            <a:r>
              <a:rPr lang="en" sz="1700"/>
              <a:t> in a NN setting.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98cbe9f55_0_13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to human brain in a neural network input of one neuron is actually the output of other neuron</a:t>
            </a:r>
            <a:endParaRPr/>
          </a:p>
        </p:txBody>
      </p:sp>
      <p:pic>
        <p:nvPicPr>
          <p:cNvPr id="167" name="Google Shape;167;g1198cbe9f55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725" y="1511175"/>
            <a:ext cx="5024026" cy="306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198cbe9f55_0_13"/>
          <p:cNvSpPr/>
          <p:nvPr/>
        </p:nvSpPr>
        <p:spPr>
          <a:xfrm>
            <a:off x="359546" y="469000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69" name="Google Shape;169;g1198cbe9f55_0_13"/>
          <p:cNvPicPr preferRelativeResize="0"/>
          <p:nvPr/>
        </p:nvPicPr>
        <p:blipFill rotWithShape="1">
          <a:blip r:embed="rId4">
            <a:alphaModFix/>
          </a:blip>
          <a:srcRect b="13203" l="0" r="0" t="68584"/>
          <a:stretch/>
        </p:blipFill>
        <p:spPr>
          <a:xfrm>
            <a:off x="7026000" y="47820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98cbe9f55_0_19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neuron also has a weight associated with the connection with other neuron</a:t>
            </a:r>
            <a:endParaRPr/>
          </a:p>
        </p:txBody>
      </p:sp>
      <p:pic>
        <p:nvPicPr>
          <p:cNvPr id="175" name="Google Shape;175;g1198cbe9f55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375" y="1484299"/>
            <a:ext cx="4878950" cy="31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198cbe9f55_0_19"/>
          <p:cNvSpPr/>
          <p:nvPr/>
        </p:nvSpPr>
        <p:spPr>
          <a:xfrm>
            <a:off x="359550" y="4839076"/>
            <a:ext cx="8424900" cy="2904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77" name="Google Shape;177;g1198cbe9f55_0_19"/>
          <p:cNvPicPr preferRelativeResize="0"/>
          <p:nvPr/>
        </p:nvPicPr>
        <p:blipFill rotWithShape="1">
          <a:blip r:embed="rId4">
            <a:alphaModFix/>
          </a:blip>
          <a:srcRect b="13203" l="0" r="0" t="68584"/>
          <a:stretch/>
        </p:blipFill>
        <p:spPr>
          <a:xfrm>
            <a:off x="7026000" y="48582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98cbe9f55_0_26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sum of multiplication of neuron and connection weight &gt; </a:t>
            </a:r>
            <a:r>
              <a:rPr lang="en"/>
              <a:t>threshold</a:t>
            </a:r>
            <a:r>
              <a:rPr lang="en"/>
              <a:t> the neuron fires or passes  the information further</a:t>
            </a:r>
            <a:endParaRPr/>
          </a:p>
        </p:txBody>
      </p:sp>
      <p:pic>
        <p:nvPicPr>
          <p:cNvPr id="183" name="Google Shape;183;g1198cbe9f55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500" y="1702042"/>
            <a:ext cx="74866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198cbe9f55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825" y="2571742"/>
            <a:ext cx="127635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198cbe9f55_0_26"/>
          <p:cNvSpPr/>
          <p:nvPr/>
        </p:nvSpPr>
        <p:spPr>
          <a:xfrm>
            <a:off x="359546" y="469000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86" name="Google Shape;186;g1198cbe9f55_0_26"/>
          <p:cNvPicPr preferRelativeResize="0"/>
          <p:nvPr/>
        </p:nvPicPr>
        <p:blipFill rotWithShape="1">
          <a:blip r:embed="rId5">
            <a:alphaModFix/>
          </a:blip>
          <a:srcRect b="13203" l="0" r="0" t="68584"/>
          <a:stretch/>
        </p:blipFill>
        <p:spPr>
          <a:xfrm>
            <a:off x="7026000" y="47820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98cbe9f55_0_33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 neural network works to decide if image is of dog or cat</a:t>
            </a:r>
            <a:endParaRPr/>
          </a:p>
        </p:txBody>
      </p:sp>
      <p:pic>
        <p:nvPicPr>
          <p:cNvPr id="192" name="Google Shape;192;g1198cbe9f55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450" y="1521817"/>
            <a:ext cx="319087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1198cbe9f55_0_33"/>
          <p:cNvSpPr/>
          <p:nvPr/>
        </p:nvSpPr>
        <p:spPr>
          <a:xfrm>
            <a:off x="359546" y="469000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94" name="Google Shape;194;g1198cbe9f55_0_33"/>
          <p:cNvPicPr preferRelativeResize="0"/>
          <p:nvPr/>
        </p:nvPicPr>
        <p:blipFill rotWithShape="1">
          <a:blip r:embed="rId4">
            <a:alphaModFix/>
          </a:blip>
          <a:srcRect b="13203" l="0" r="0" t="68584"/>
          <a:stretch/>
        </p:blipFill>
        <p:spPr>
          <a:xfrm>
            <a:off x="7026000" y="47820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98cbe9f55_0_39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general an image is arranged in a grid</a:t>
            </a:r>
            <a:endParaRPr/>
          </a:p>
        </p:txBody>
      </p:sp>
      <p:pic>
        <p:nvPicPr>
          <p:cNvPr id="200" name="Google Shape;200;g1198cbe9f55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750" y="1387075"/>
            <a:ext cx="3710025" cy="32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198cbe9f55_0_39"/>
          <p:cNvSpPr/>
          <p:nvPr/>
        </p:nvSpPr>
        <p:spPr>
          <a:xfrm>
            <a:off x="359546" y="469000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02" name="Google Shape;202;g1198cbe9f55_0_39"/>
          <p:cNvPicPr preferRelativeResize="0"/>
          <p:nvPr/>
        </p:nvPicPr>
        <p:blipFill rotWithShape="1">
          <a:blip r:embed="rId4">
            <a:alphaModFix/>
          </a:blip>
          <a:srcRect b="13203" l="0" r="0" t="68584"/>
          <a:stretch/>
        </p:blipFill>
        <p:spPr>
          <a:xfrm>
            <a:off x="7026000" y="47820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98cbe9f55_0_45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pixel can be considered as a neuron with its value (between 0 and 1), wrt intensity at that pixel, and all neurons are connected to single output neuron</a:t>
            </a:r>
            <a:endParaRPr/>
          </a:p>
        </p:txBody>
      </p:sp>
      <p:pic>
        <p:nvPicPr>
          <p:cNvPr id="208" name="Google Shape;208;g1198cbe9f55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050" y="1491799"/>
            <a:ext cx="6516750" cy="30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198cbe9f55_0_45"/>
          <p:cNvSpPr/>
          <p:nvPr/>
        </p:nvSpPr>
        <p:spPr>
          <a:xfrm>
            <a:off x="359546" y="4690004"/>
            <a:ext cx="8424900" cy="4395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				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Week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r>
              <a:rPr b="1" i="0" lang="en" sz="1400" u="none" cap="none" strike="noStrike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b="1" lang="en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b="1" i="0" sz="1400" u="none" cap="none" strike="noStrike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10" name="Google Shape;210;g1198cbe9f55_0_45"/>
          <p:cNvPicPr preferRelativeResize="0"/>
          <p:nvPr/>
        </p:nvPicPr>
        <p:blipFill rotWithShape="1">
          <a:blip r:embed="rId4">
            <a:alphaModFix/>
          </a:blip>
          <a:srcRect b="13203" l="0" r="0" t="68584"/>
          <a:stretch/>
        </p:blipFill>
        <p:spPr>
          <a:xfrm>
            <a:off x="7026000" y="4782002"/>
            <a:ext cx="1682099" cy="2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